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FF9933"/>
    <a:srgbClr val="FF9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510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3D6E2-70D4-4B0D-8710-3E30B11B412E}" type="datetimeFigureOut">
              <a:rPr lang="ru-RU" smtClean="0"/>
              <a:t>19.12.2013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6DE7E5-F4B6-409B-B6CB-C1317923D5A2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71600" y="1052736"/>
            <a:ext cx="68407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>
                <a:solidFill>
                  <a:schemeClr val="bg1"/>
                </a:solidFill>
                <a:latin typeface="Georgia" panose="02040502050405020303" pitchFamily="18" charset="0"/>
              </a:rPr>
              <a:t>Анализ пробного диагностического тестирования по русскому языку для 9 классов (14.10.2013г.)</a:t>
            </a:r>
          </a:p>
        </p:txBody>
      </p:sp>
    </p:spTree>
    <p:extLst>
      <p:ext uri="{BB962C8B-B14F-4D97-AF65-F5344CB8AC3E}">
        <p14:creationId xmlns:p14="http://schemas.microsoft.com/office/powerpoint/2010/main" val="1158020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6522943"/>
              </p:ext>
            </p:extLst>
          </p:nvPr>
        </p:nvGraphicFramePr>
        <p:xfrm>
          <a:off x="251520" y="116632"/>
          <a:ext cx="8784976" cy="42062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512168"/>
                <a:gridCol w="792088"/>
                <a:gridCol w="2016224"/>
                <a:gridCol w="1008112"/>
                <a:gridCol w="807823"/>
                <a:gridCol w="1203351"/>
                <a:gridCol w="144521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 Школа 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Всего писали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Выполнили работу на 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Качество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Успеваемость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 smtClean="0">
                          <a:solidFill>
                            <a:schemeClr val="bg1"/>
                          </a:solidFill>
                          <a:effectLst/>
                        </a:rPr>
                        <a:t>Ср.балл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/ </a:t>
                      </a:r>
                      <a:endParaRPr lang="ru-RU" sz="1200" dirty="0" smtClean="0">
                        <a:solidFill>
                          <a:schemeClr val="bg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ср. </a:t>
                      </a: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оценка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Учитель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36195" marR="36195" marT="0" marB="0"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095899"/>
              </p:ext>
            </p:extLst>
          </p:nvPr>
        </p:nvGraphicFramePr>
        <p:xfrm>
          <a:off x="107503" y="736436"/>
          <a:ext cx="8856984" cy="522004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95144"/>
                <a:gridCol w="732598"/>
                <a:gridCol w="605225"/>
                <a:gridCol w="487259"/>
                <a:gridCol w="487259"/>
                <a:gridCol w="487259"/>
                <a:gridCol w="966822"/>
                <a:gridCol w="727467"/>
                <a:gridCol w="1212161"/>
                <a:gridCol w="1455790"/>
              </a:tblGrid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Сугушлинская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50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90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11, 1 /«3,5»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solidFill>
                            <a:schemeClr val="bg1"/>
                          </a:solidFill>
                          <a:effectLst/>
                        </a:rPr>
                        <a:t>Хабибуллина Л.Т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Старая Письмянка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5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8 / «2,8»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Гришина М.Н.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Керлигачская 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4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11 «3,5»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Исламова З.А.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Урмышлинская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66,4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12,3 / «3,6»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</a:rPr>
                        <a:t>Илалтдинова</a:t>
                      </a:r>
                      <a:r>
                        <a:rPr lang="ru-RU" sz="1050" b="1" dirty="0">
                          <a:effectLst/>
                        </a:rPr>
                        <a:t> </a:t>
                      </a:r>
                      <a:r>
                        <a:rPr lang="ru-RU" sz="1050" b="1" dirty="0" smtClean="0">
                          <a:effectLst/>
                        </a:rPr>
                        <a:t>Р.В.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Сарабикуловская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5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10,6 / «3,6»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effectLst/>
                        </a:rPr>
                        <a:t>Лукманова</a:t>
                      </a:r>
                      <a:r>
                        <a:rPr lang="ru-RU" sz="1050" b="1" dirty="0">
                          <a:effectLst/>
                        </a:rPr>
                        <a:t> </a:t>
                      </a:r>
                      <a:r>
                        <a:rPr lang="ru-RU" sz="1050" b="1" dirty="0" smtClean="0">
                          <a:effectLst/>
                        </a:rPr>
                        <a:t>А.А.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Зай-Каратайская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8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62,5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100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 10, 25/ «3,6»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Галиуллина А. Х.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 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Каркалинская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7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4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28,57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42,85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8,6 / «3»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Надыршина С.Ш.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26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Ниж.Чершила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8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37,5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9,8 / «3,5»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 smtClean="0">
                          <a:effectLst/>
                        </a:rPr>
                        <a:t>Шарифуллина</a:t>
                      </a:r>
                      <a:r>
                        <a:rPr lang="ru-RU" sz="1050" b="1" dirty="0" smtClean="0">
                          <a:effectLst/>
                        </a:rPr>
                        <a:t> Э.Ш.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Ново-Серёжкинская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6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16,7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83,3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9,2 / «3»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Саушкина А.А.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Ст.Иштеряк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15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86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13 / «4,2»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Бекчурина Л.Х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Ст.Кувак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12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50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91,6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11,1 / «3,5»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Денисова Н.И.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Урдала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2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9 / «3»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Миндиярова Х.М.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Федотовская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6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33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100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11,6 / «3,5»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Ильина Е.И.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Шугуровская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28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50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 10,67 / «3,4»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Бадрутдинова С.Н., 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476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Куакбашская 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15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8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93,3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 / «3,3»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>
                          <a:effectLst/>
                        </a:rPr>
                        <a:t>Мухаметзянова З.М. </a:t>
                      </a:r>
                      <a:endParaRPr lang="ru-RU" sz="1050" b="1">
                        <a:effectLst/>
                        <a:latin typeface="Calibri"/>
                        <a:ea typeface="Calibri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Тимяшевская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34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5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21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70,6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85,3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  11,6/ «3,64»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>
                          <a:effectLst/>
                        </a:rPr>
                        <a:t>Фасхутдинова Ф.К., Салахова Г.А.</a:t>
                      </a:r>
                      <a:endParaRPr lang="ru-RU" sz="1050" b="1">
                        <a:effectLst/>
                        <a:latin typeface="Calibri"/>
                        <a:ea typeface="Calibri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Зеленорощинская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20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8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6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80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10,3 / «3,3»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>
                          <a:effectLst/>
                        </a:rPr>
                        <a:t>Вахитова А.А. </a:t>
                      </a:r>
                      <a:endParaRPr lang="ru-RU" sz="1050" b="1">
                        <a:effectLst/>
                        <a:latin typeface="Calibri"/>
                        <a:ea typeface="Calibri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7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solidFill>
                            <a:schemeClr val="bg1"/>
                          </a:solidFill>
                          <a:effectLst/>
                        </a:rPr>
                        <a:t>Мордва-Кармалкинская</a:t>
                      </a:r>
                      <a:endParaRPr lang="ru-RU" sz="105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2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100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100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13,5/  «4»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>
                          <a:effectLst/>
                        </a:rPr>
                        <a:t>  Петряева Н.Г. </a:t>
                      </a:r>
                      <a:endParaRPr lang="ru-RU" sz="1050" b="1">
                        <a:effectLst/>
                        <a:latin typeface="Calibri"/>
                        <a:ea typeface="Calibri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err="1">
                          <a:solidFill>
                            <a:schemeClr val="bg1"/>
                          </a:solidFill>
                          <a:effectLst/>
                        </a:rPr>
                        <a:t>Подлесная</a:t>
                      </a:r>
                      <a:endParaRPr lang="ru-RU" sz="105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9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2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4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 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30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effectLst/>
                        </a:rPr>
                        <a:t>77,7</a:t>
                      </a:r>
                      <a:endParaRPr lang="ru-RU" sz="105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>
                          <a:effectLst/>
                        </a:rPr>
                        <a:t>10,2/ «3,1»</a:t>
                      </a:r>
                      <a:endParaRPr lang="ru-RU" sz="105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b="1" dirty="0" err="1" smtClean="0">
                          <a:effectLst/>
                        </a:rPr>
                        <a:t>Гайфуллина</a:t>
                      </a:r>
                      <a:r>
                        <a:rPr lang="ru-RU" sz="1050" b="1" baseline="0" dirty="0" smtClean="0">
                          <a:effectLst/>
                        </a:rPr>
                        <a:t> </a:t>
                      </a:r>
                      <a:r>
                        <a:rPr lang="ru-RU" sz="1050" b="1" dirty="0" smtClean="0">
                          <a:effectLst/>
                        </a:rPr>
                        <a:t>Н.</a:t>
                      </a:r>
                      <a:r>
                        <a:rPr lang="ru-RU" sz="1050" b="1" baseline="0" dirty="0" smtClean="0">
                          <a:effectLst/>
                        </a:rPr>
                        <a:t> И.</a:t>
                      </a:r>
                    </a:p>
                    <a:p>
                      <a:r>
                        <a:rPr lang="ru-RU" sz="1050" b="1" dirty="0" smtClean="0">
                          <a:effectLst/>
                        </a:rPr>
                        <a:t>  </a:t>
                      </a:r>
                      <a:endParaRPr lang="ru-RU" sz="105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19566" marR="19566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945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60513"/>
              </p:ext>
            </p:extLst>
          </p:nvPr>
        </p:nvGraphicFramePr>
        <p:xfrm>
          <a:off x="107502" y="1124744"/>
          <a:ext cx="8928994" cy="334498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105877"/>
                <a:gridCol w="797025"/>
                <a:gridCol w="833404"/>
                <a:gridCol w="700025"/>
                <a:gridCol w="668127"/>
                <a:gridCol w="720080"/>
                <a:gridCol w="1008112"/>
                <a:gridCol w="1368152"/>
                <a:gridCol w="936104"/>
                <a:gridCol w="792088"/>
              </a:tblGrid>
              <a:tr h="8362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Всего писали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На 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На 3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На 4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На 5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Качество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Успеваемость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Средний балл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Средняя оценка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7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Городские школы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607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110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222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253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22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45,4%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81,8%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10,36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«3,3»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66"/>
                    </a:solidFill>
                  </a:tcPr>
                </a:tc>
              </a:tr>
              <a:tr h="55749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Сельские школы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202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30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68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86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51,5 %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85,1%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10,87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«3,4»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</a:tr>
              <a:tr h="139374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Итого: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809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140 чел. – 17,3%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290 чел. – 35,8 %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339 чел. – 41,9 %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40 чел. – 4,9%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46,8 %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82,7%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10,49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«3,3»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77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2199956"/>
              </p:ext>
            </p:extLst>
          </p:nvPr>
        </p:nvGraphicFramePr>
        <p:xfrm>
          <a:off x="827584" y="94416"/>
          <a:ext cx="7776864" cy="333458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98836"/>
                <a:gridCol w="3306130"/>
                <a:gridCol w="1585949"/>
                <a:gridCol w="158594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Рейтинг 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Школа 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Качество 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Мордва-Кармалкинская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Высокое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Ст.Иштеряк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86%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В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3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В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Тимяшевская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70,6%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Выше Среднего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Урмышлинская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66,4%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6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64,1%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Гимназия № 11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62,5%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ВС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Зай Каратайская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62,5%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ВС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Сарабикуловская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 Среднее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Лицей №12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52%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Им.В.П. Чкалова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Старо-Кувакская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Сугушлинская 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8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Керлигачская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 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№13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44,8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С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576264"/>
              </p:ext>
            </p:extLst>
          </p:nvPr>
        </p:nvGraphicFramePr>
        <p:xfrm>
          <a:off x="827584" y="3456832"/>
          <a:ext cx="7776867" cy="294228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98837"/>
                <a:gridCol w="3306132"/>
                <a:gridCol w="1585949"/>
                <a:gridCol w="1585949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№ 4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42%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Ниже среднего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Зеленорощинская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40%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Куакбашская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40%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№ 1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38,5%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Нижнечершилинская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37,5%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17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№7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36,7%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5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33,7%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НС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19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Федотовская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33%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Низкое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20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№10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31,9 %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21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Подлесная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22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Каркалинская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28,5%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23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2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27%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</a:rPr>
                        <a:t>24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Старописьмянская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Ново-Серёжкинская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16,7%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Очень низкое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26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Урдалинская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0%</a:t>
                      </a:r>
                      <a:endParaRPr lang="ru-RU" sz="11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7033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894327"/>
              </p:ext>
            </p:extLst>
          </p:nvPr>
        </p:nvGraphicFramePr>
        <p:xfrm>
          <a:off x="1403649" y="260658"/>
          <a:ext cx="6408712" cy="636873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257393"/>
                <a:gridCol w="3575943"/>
                <a:gridCol w="1575376"/>
              </a:tblGrid>
              <a:tr h="28802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Рейтинг 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Школа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 Успеваемость  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Мордва-Кармалкинская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3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Керлигачская 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 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Урмышлинская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Сарабикуловская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Зай-Каратайская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Урдала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Федотовская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Ст.Иштерякская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100%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Куакбашская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93,3%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Старо-</a:t>
                      </a: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Кувакская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91,6%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6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91,2%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4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90,3%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8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90,6%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Сугушлинская 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Гимназия № 11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89,6%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Лицей № 12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87%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Тимяшевская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85,3%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Ново-Серёжкинская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83,3%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Зеленорощинская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80%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№ 13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79%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2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79%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Подлесная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77,7%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7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77,5%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Нижнечершилинская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75%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solidFill>
                            <a:schemeClr val="bg1"/>
                          </a:solidFill>
                          <a:effectLst/>
                        </a:rPr>
                        <a:t>Им.В.П</a:t>
                      </a: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. Чкалова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75%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17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5 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72,9%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18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10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63,8%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19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№ 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61,5%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20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Старописьмянская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60%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23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21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solidFill>
                            <a:schemeClr val="bg1"/>
                          </a:solidFill>
                          <a:effectLst/>
                        </a:rPr>
                        <a:t>Каркалинская</a:t>
                      </a:r>
                      <a:endParaRPr lang="ru-RU" sz="1200" b="1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bg1"/>
                          </a:solidFill>
                          <a:effectLst/>
                        </a:rPr>
                        <a:t>42,85%</a:t>
                      </a:r>
                      <a:endParaRPr lang="ru-RU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1300" marR="4130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813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60648"/>
            <a:ext cx="77768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dbl" dirty="0">
                <a:solidFill>
                  <a:schemeClr val="bg1"/>
                </a:solidFill>
              </a:rPr>
              <a:t>Не справился ни с одним заданием</a:t>
            </a:r>
            <a:r>
              <a:rPr lang="ru-RU" i="1" dirty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– </a:t>
            </a:r>
            <a:r>
              <a:rPr lang="ru-RU" dirty="0" err="1">
                <a:solidFill>
                  <a:schemeClr val="bg1"/>
                </a:solidFill>
              </a:rPr>
              <a:t>Гимаев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Ришат</a:t>
            </a:r>
            <a:r>
              <a:rPr lang="ru-RU" dirty="0">
                <a:solidFill>
                  <a:schemeClr val="bg1"/>
                </a:solidFill>
              </a:rPr>
              <a:t>, 9Г, СОШ № 7</a:t>
            </a:r>
          </a:p>
          <a:p>
            <a:r>
              <a:rPr lang="ru-RU" i="1" u="heavy" dirty="0">
                <a:solidFill>
                  <a:schemeClr val="bg1"/>
                </a:solidFill>
              </a:rPr>
              <a:t>Получили 1 балл:</a:t>
            </a:r>
            <a:endParaRPr lang="ru-RU" i="1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Лабус</a:t>
            </a:r>
            <a:r>
              <a:rPr lang="ru-RU" dirty="0">
                <a:solidFill>
                  <a:schemeClr val="bg1"/>
                </a:solidFill>
              </a:rPr>
              <a:t> Людмила, Ефремов Сергей, 9класс, СОШ № 4, </a:t>
            </a:r>
          </a:p>
          <a:p>
            <a:r>
              <a:rPr lang="ru-RU" dirty="0" err="1">
                <a:solidFill>
                  <a:schemeClr val="bg1"/>
                </a:solidFill>
              </a:rPr>
              <a:t>Кудякова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Камила</a:t>
            </a:r>
            <a:r>
              <a:rPr lang="ru-RU" dirty="0">
                <a:solidFill>
                  <a:schemeClr val="bg1"/>
                </a:solidFill>
              </a:rPr>
              <a:t>, 9Б, СОШ № 7, </a:t>
            </a:r>
          </a:p>
          <a:p>
            <a:r>
              <a:rPr lang="ru-RU" dirty="0">
                <a:solidFill>
                  <a:schemeClr val="bg1"/>
                </a:solidFill>
              </a:rPr>
              <a:t>Кузнецов Сергей, 9В, лицей № 12, </a:t>
            </a:r>
          </a:p>
          <a:p>
            <a:r>
              <a:rPr lang="ru-RU" dirty="0" err="1">
                <a:solidFill>
                  <a:schemeClr val="bg1"/>
                </a:solidFill>
              </a:rPr>
              <a:t>Гатауллин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Илнназ</a:t>
            </a:r>
            <a:r>
              <a:rPr lang="ru-RU" dirty="0">
                <a:solidFill>
                  <a:schemeClr val="bg1"/>
                </a:solidFill>
              </a:rPr>
              <a:t>, 9класс, СОШ № 13.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2699042"/>
            <a:ext cx="567037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heavy" dirty="0">
                <a:solidFill>
                  <a:schemeClr val="bg1"/>
                </a:solidFill>
              </a:rPr>
              <a:t>Получили 2 балла:</a:t>
            </a:r>
            <a:endParaRPr lang="ru-RU" i="1" dirty="0">
              <a:solidFill>
                <a:schemeClr val="bg1"/>
              </a:solidFill>
            </a:endParaRPr>
          </a:p>
          <a:p>
            <a:r>
              <a:rPr lang="ru-RU" dirty="0">
                <a:solidFill>
                  <a:schemeClr val="bg1"/>
                </a:solidFill>
              </a:rPr>
              <a:t>Валиев Руслан, СОШ № 1,</a:t>
            </a:r>
          </a:p>
          <a:p>
            <a:r>
              <a:rPr lang="ru-RU" dirty="0" err="1">
                <a:solidFill>
                  <a:schemeClr val="bg1"/>
                </a:solidFill>
              </a:rPr>
              <a:t>Лукманов</a:t>
            </a:r>
            <a:r>
              <a:rPr lang="ru-RU" dirty="0">
                <a:solidFill>
                  <a:schemeClr val="bg1"/>
                </a:solidFill>
              </a:rPr>
              <a:t> Марсель, СОШ № 1,</a:t>
            </a:r>
          </a:p>
          <a:p>
            <a:r>
              <a:rPr lang="ru-RU" dirty="0" err="1">
                <a:solidFill>
                  <a:schemeClr val="bg1"/>
                </a:solidFill>
              </a:rPr>
              <a:t>Хайбрахманова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Алзира</a:t>
            </a:r>
            <a:r>
              <a:rPr lang="ru-RU" dirty="0">
                <a:solidFill>
                  <a:schemeClr val="bg1"/>
                </a:solidFill>
              </a:rPr>
              <a:t>, 9Б, СОШ № 2,</a:t>
            </a:r>
          </a:p>
          <a:p>
            <a:r>
              <a:rPr lang="ru-RU" dirty="0" err="1">
                <a:solidFill>
                  <a:schemeClr val="bg1"/>
                </a:solidFill>
              </a:rPr>
              <a:t>Самигуллина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Айгуль</a:t>
            </a:r>
            <a:r>
              <a:rPr lang="ru-RU" dirty="0">
                <a:solidFill>
                  <a:schemeClr val="bg1"/>
                </a:solidFill>
              </a:rPr>
              <a:t>, 9А, СОШ № 2,</a:t>
            </a:r>
          </a:p>
          <a:p>
            <a:r>
              <a:rPr lang="ru-RU" dirty="0" err="1">
                <a:solidFill>
                  <a:schemeClr val="bg1"/>
                </a:solidFill>
              </a:rPr>
              <a:t>Кашипов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Ильнур</a:t>
            </a:r>
            <a:r>
              <a:rPr lang="ru-RU" dirty="0">
                <a:solidFill>
                  <a:schemeClr val="bg1"/>
                </a:solidFill>
              </a:rPr>
              <a:t>, 9В, СОШ № 2,</a:t>
            </a:r>
          </a:p>
          <a:p>
            <a:r>
              <a:rPr lang="ru-RU" dirty="0" err="1">
                <a:solidFill>
                  <a:schemeClr val="bg1"/>
                </a:solidFill>
              </a:rPr>
              <a:t>Бадыкшанов</a:t>
            </a:r>
            <a:r>
              <a:rPr lang="ru-RU" dirty="0">
                <a:solidFill>
                  <a:schemeClr val="bg1"/>
                </a:solidFill>
              </a:rPr>
              <a:t> Ильнар, 9В, СОШ № 5,</a:t>
            </a:r>
          </a:p>
          <a:p>
            <a:r>
              <a:rPr lang="ru-RU" dirty="0">
                <a:solidFill>
                  <a:schemeClr val="bg1"/>
                </a:solidFill>
              </a:rPr>
              <a:t>Воробьёв Сергей 9А, СОШ № 6,</a:t>
            </a:r>
          </a:p>
          <a:p>
            <a:r>
              <a:rPr lang="ru-RU" dirty="0">
                <a:solidFill>
                  <a:schemeClr val="bg1"/>
                </a:solidFill>
              </a:rPr>
              <a:t>Кузьмин Ринат, 9Г, СОШ № 7,</a:t>
            </a:r>
          </a:p>
          <a:p>
            <a:r>
              <a:rPr lang="ru-RU" dirty="0" err="1">
                <a:solidFill>
                  <a:schemeClr val="bg1"/>
                </a:solidFill>
              </a:rPr>
              <a:t>Давлетбаев</a:t>
            </a:r>
            <a:r>
              <a:rPr lang="ru-RU" dirty="0">
                <a:solidFill>
                  <a:schemeClr val="bg1"/>
                </a:solidFill>
              </a:rPr>
              <a:t> Айдар, 9К, СОШ № 10,</a:t>
            </a:r>
          </a:p>
          <a:p>
            <a:r>
              <a:rPr lang="ru-RU" dirty="0">
                <a:solidFill>
                  <a:schemeClr val="bg1"/>
                </a:solidFill>
              </a:rPr>
              <a:t>Петров Кирилл, 9 класс, СОШ №13,</a:t>
            </a:r>
          </a:p>
          <a:p>
            <a:r>
              <a:rPr lang="ru-RU" dirty="0">
                <a:solidFill>
                  <a:schemeClr val="bg1"/>
                </a:solidFill>
              </a:rPr>
              <a:t>Валеев </a:t>
            </a:r>
            <a:r>
              <a:rPr lang="ru-RU" dirty="0" err="1">
                <a:solidFill>
                  <a:schemeClr val="bg1"/>
                </a:solidFill>
              </a:rPr>
              <a:t>Ильяр</a:t>
            </a:r>
            <a:r>
              <a:rPr lang="ru-RU" dirty="0">
                <a:solidFill>
                  <a:schemeClr val="bg1"/>
                </a:solidFill>
              </a:rPr>
              <a:t>, 9Б, СОШ им. В.П. Чкалова.</a:t>
            </a:r>
          </a:p>
        </p:txBody>
      </p:sp>
    </p:spTree>
    <p:extLst>
      <p:ext uri="{BB962C8B-B14F-4D97-AF65-F5344CB8AC3E}">
        <p14:creationId xmlns:p14="http://schemas.microsoft.com/office/powerpoint/2010/main" val="5288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8069030"/>
              </p:ext>
            </p:extLst>
          </p:nvPr>
        </p:nvGraphicFramePr>
        <p:xfrm>
          <a:off x="395537" y="404666"/>
          <a:ext cx="7920879" cy="583264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782855"/>
                <a:gridCol w="4867286"/>
                <a:gridCol w="1189544"/>
                <a:gridCol w="1081194"/>
              </a:tblGrid>
              <a:tr h="7931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effectLst/>
                        </a:rPr>
                        <a:t>Задание 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effectLst/>
                        </a:rPr>
                        <a:t> Проверяемые элементы содержания 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effectLst/>
                        </a:rPr>
                        <a:t>% справились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effectLst/>
                        </a:rPr>
                        <a:t>% не справились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27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А1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Текст как речевое произведение. Смысловая и композиционная целостность</a:t>
                      </a:r>
                      <a:endParaRPr lang="ru-RU" sz="11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49,8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u="sng">
                          <a:solidFill>
                            <a:schemeClr val="bg1"/>
                          </a:solidFill>
                          <a:effectLst/>
                        </a:rPr>
                        <a:t>50,2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026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А2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Анализ текста. Лексическое значение слова</a:t>
                      </a:r>
                      <a:endParaRPr lang="ru-RU" sz="11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76,6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27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А3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Выразительные средства лексики и фразеологии. Анализ средств выразительности.</a:t>
                      </a:r>
                      <a:endParaRPr lang="ru-RU" sz="11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70,3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27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А4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Фонетика. Звуки и буквы. Фонетический анализ слова</a:t>
                      </a:r>
                      <a:endParaRPr lang="ru-RU" sz="11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62,1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37,9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27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А5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Правописание корней. Правописание словарных слов</a:t>
                      </a:r>
                      <a:endParaRPr lang="ru-RU" sz="11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63,3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36,7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6272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А6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Правописание приставок. Слитное, дефисное, раздельное написание</a:t>
                      </a:r>
                      <a:endParaRPr lang="ru-RU" sz="11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69,1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6008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А7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Правописание суффиксов различных частей речи (кроме -Н-/-НН-). Правописание -Н- и -НН- в различных частях речи. Правописание личных окончаний глаголов и суффиксов причастий</a:t>
                      </a:r>
                      <a:endParaRPr lang="ru-RU" sz="11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76,5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050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91919"/>
              </p:ext>
            </p:extLst>
          </p:nvPr>
        </p:nvGraphicFramePr>
        <p:xfrm>
          <a:off x="251520" y="332654"/>
          <a:ext cx="8208911" cy="619268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864096"/>
                <a:gridCol w="5024514"/>
                <a:gridCol w="1342744"/>
                <a:gridCol w="977557"/>
              </a:tblGrid>
              <a:tr h="884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sng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Задание 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 Проверяемые элементы содержания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% справились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% не справились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8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В1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Лексика и фразеология. Синонимы. Фразеологические обороты. Группы слов по происхождению и употреблению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42,3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57,7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9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В2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Словосочетание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82,8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38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В3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Предложение. Грамматическая (предикативная) основа предложения. Подлежащее и сказуемое как главные члены предложения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65,4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34,6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9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В4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Осложненное простое предложение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56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44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1174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В5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Пунктуационный анализ. Знаки препинания в предложениях со словами и конструкциями, грамматически не связанными с членами предложения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52,6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47,4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9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В6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Синтаксический анализ сложного предложения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67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33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8381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В7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Пунктуационный анализ. Знаки препинания в сложносочиненном и в сложноподчиненном предложении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74,3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793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В8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>
                          <a:solidFill>
                            <a:schemeClr val="bg1"/>
                          </a:solidFill>
                          <a:effectLst/>
                        </a:rPr>
                        <a:t>Синтаксический анализ сложного предложения</a:t>
                      </a:r>
                      <a:endParaRPr lang="ru-RU" sz="1200" b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64,2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35,8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587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В9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Сложные предложения с разными видами связи между частями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dirty="0">
                          <a:solidFill>
                            <a:schemeClr val="bg1"/>
                          </a:solidFill>
                          <a:effectLst/>
                        </a:rPr>
                        <a:t>76,6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0" u="none" strike="noStrike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 b="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621" marR="59621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994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16632"/>
            <a:ext cx="8712968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u="sng" dirty="0">
                <a:solidFill>
                  <a:schemeClr val="bg1"/>
                </a:solidFill>
              </a:rPr>
              <a:t>Рекомендации: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   </a:t>
            </a:r>
            <a:r>
              <a:rPr lang="ru-RU" sz="1400" b="1" i="1" u="sng" dirty="0">
                <a:solidFill>
                  <a:schemeClr val="bg1"/>
                </a:solidFill>
              </a:rPr>
              <a:t>Информационно методическому центру: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1.Довести </a:t>
            </a:r>
            <a:r>
              <a:rPr lang="ru-RU" sz="1400" dirty="0" smtClean="0">
                <a:solidFill>
                  <a:schemeClr val="bg1"/>
                </a:solidFill>
              </a:rPr>
              <a:t>результаты </a:t>
            </a:r>
            <a:r>
              <a:rPr lang="ru-RU" sz="1400" dirty="0">
                <a:solidFill>
                  <a:schemeClr val="bg1"/>
                </a:solidFill>
              </a:rPr>
              <a:t>пробного тестирования учащихся 9-х классов в новой форме </a:t>
            </a:r>
            <a:r>
              <a:rPr lang="ru-RU" sz="1400" dirty="0" smtClean="0">
                <a:solidFill>
                  <a:schemeClr val="bg1"/>
                </a:solidFill>
              </a:rPr>
              <a:t>до сведения </a:t>
            </a:r>
            <a:r>
              <a:rPr lang="ru-RU" sz="1400" dirty="0" smtClean="0">
                <a:solidFill>
                  <a:schemeClr val="bg1"/>
                </a:solidFill>
              </a:rPr>
              <a:t> заместителей </a:t>
            </a:r>
            <a:r>
              <a:rPr lang="ru-RU" sz="1400" dirty="0">
                <a:solidFill>
                  <a:schemeClr val="bg1"/>
                </a:solidFill>
              </a:rPr>
              <a:t>директоров и учителей на  секции ММО учителей русского языку и литературы.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2. Методисту ИМЦ Павловской И.А держать на контроле индивидуальную работу с учащимися, набравшими менее 7 баллов.</a:t>
            </a:r>
          </a:p>
          <a:p>
            <a:r>
              <a:rPr lang="ru-RU" sz="1400" dirty="0">
                <a:solidFill>
                  <a:schemeClr val="bg1"/>
                </a:solidFill>
              </a:rPr>
              <a:t> 3. Продолжить работу по распространению положительного педагогического опыта учителей с высокой результативностью участия в ЕГЭ и ГИА (работу ресурсного центра).</a:t>
            </a:r>
          </a:p>
          <a:p>
            <a:r>
              <a:rPr lang="ru-RU" sz="1400" b="1" i="1" u="sng" dirty="0">
                <a:solidFill>
                  <a:schemeClr val="bg1"/>
                </a:solidFill>
              </a:rPr>
              <a:t>Руководителям общеобразовательных учреждений</a:t>
            </a:r>
            <a:r>
              <a:rPr lang="ru-RU" sz="1400" b="1" i="1" dirty="0">
                <a:solidFill>
                  <a:schemeClr val="bg1"/>
                </a:solidFill>
              </a:rPr>
              <a:t>: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1. Провести анализ результатов пробного тестирования по русскому языку по своему учреждению, разработать систему мероприятий, направленных на:</a:t>
            </a:r>
          </a:p>
          <a:p>
            <a:r>
              <a:rPr lang="ru-RU" sz="1400" dirty="0">
                <a:solidFill>
                  <a:schemeClr val="bg1"/>
                </a:solidFill>
              </a:rPr>
              <a:t>- индивидуальную работу с отстающими учащимися;</a:t>
            </a:r>
          </a:p>
          <a:p>
            <a:r>
              <a:rPr lang="ru-RU" sz="1400" dirty="0">
                <a:solidFill>
                  <a:schemeClr val="bg1"/>
                </a:solidFill>
              </a:rPr>
              <a:t>- формирование психологической готовности учащихся к сдаче ГИА.</a:t>
            </a:r>
          </a:p>
          <a:p>
            <a:r>
              <a:rPr lang="ru-RU" sz="1400" dirty="0">
                <a:solidFill>
                  <a:schemeClr val="bg1"/>
                </a:solidFill>
              </a:rPr>
              <a:t>2. Держать под контролем посещение учителями русского языка и литературы ресурсного центра.</a:t>
            </a:r>
          </a:p>
          <a:p>
            <a:r>
              <a:rPr lang="ru-RU" sz="1400" dirty="0">
                <a:solidFill>
                  <a:schemeClr val="bg1"/>
                </a:solidFill>
              </a:rPr>
              <a:t>3. Держать под личным контролем выполнение плана индивидуальной работы с учениками, не справившимися с работой, или находящимися в зоне </a:t>
            </a:r>
            <a:r>
              <a:rPr lang="ru-RU" sz="1400" dirty="0" smtClean="0">
                <a:solidFill>
                  <a:schemeClr val="bg1"/>
                </a:solidFill>
              </a:rPr>
              <a:t>риска, а также с работу с резервом учащихся на «4», «5»(СОШ 6,7, 12, Старо-</a:t>
            </a:r>
            <a:r>
              <a:rPr lang="ru-RU" sz="1400" dirty="0" err="1" smtClean="0">
                <a:solidFill>
                  <a:schemeClr val="bg1"/>
                </a:solidFill>
              </a:rPr>
              <a:t>Письмянская</a:t>
            </a:r>
            <a:r>
              <a:rPr lang="ru-RU" sz="1400" dirty="0" smtClean="0">
                <a:solidFill>
                  <a:schemeClr val="bg1"/>
                </a:solidFill>
              </a:rPr>
              <a:t> ООШ, </a:t>
            </a:r>
            <a:r>
              <a:rPr lang="ru-RU" sz="1400" dirty="0" err="1" smtClean="0">
                <a:solidFill>
                  <a:schemeClr val="bg1"/>
                </a:solidFill>
              </a:rPr>
              <a:t>Тимяшевская</a:t>
            </a:r>
            <a:r>
              <a:rPr lang="ru-RU" sz="1400" smtClean="0">
                <a:solidFill>
                  <a:schemeClr val="bg1"/>
                </a:solidFill>
              </a:rPr>
              <a:t> СОШ).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4.  Результаты тестирования довести до учащихся, родителей.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5. Посещать уроки учителей русского языка (школы № 2,  №10,  </a:t>
            </a:r>
            <a:r>
              <a:rPr lang="ru-RU" sz="1400" dirty="0" err="1">
                <a:solidFill>
                  <a:schemeClr val="bg1"/>
                </a:solidFill>
              </a:rPr>
              <a:t>Старописьмянская</a:t>
            </a:r>
            <a:r>
              <a:rPr lang="ru-RU" sz="1400" dirty="0">
                <a:solidFill>
                  <a:schemeClr val="bg1"/>
                </a:solidFill>
              </a:rPr>
              <a:t>,  </a:t>
            </a:r>
            <a:r>
              <a:rPr lang="ru-RU" sz="1400" dirty="0" err="1">
                <a:solidFill>
                  <a:schemeClr val="bg1"/>
                </a:solidFill>
              </a:rPr>
              <a:t>Подлесная</a:t>
            </a:r>
            <a:r>
              <a:rPr lang="ru-RU" sz="1400" dirty="0">
                <a:solidFill>
                  <a:schemeClr val="bg1"/>
                </a:solidFill>
              </a:rPr>
              <a:t>,  </a:t>
            </a:r>
            <a:r>
              <a:rPr lang="ru-RU" sz="1400" dirty="0" err="1">
                <a:solidFill>
                  <a:schemeClr val="bg1"/>
                </a:solidFill>
              </a:rPr>
              <a:t>Каркалинская</a:t>
            </a:r>
            <a:r>
              <a:rPr lang="ru-RU" sz="1400" dirty="0">
                <a:solidFill>
                  <a:schemeClr val="bg1"/>
                </a:solidFill>
              </a:rPr>
              <a:t>,  </a:t>
            </a:r>
            <a:r>
              <a:rPr lang="ru-RU" sz="1400" dirty="0" err="1">
                <a:solidFill>
                  <a:schemeClr val="bg1"/>
                </a:solidFill>
              </a:rPr>
              <a:t>Федотовская</a:t>
            </a:r>
            <a:r>
              <a:rPr lang="ru-RU" sz="1400" dirty="0">
                <a:solidFill>
                  <a:schemeClr val="bg1"/>
                </a:solidFill>
              </a:rPr>
              <a:t>,  Ново-</a:t>
            </a:r>
            <a:r>
              <a:rPr lang="ru-RU" sz="1400" dirty="0" err="1">
                <a:solidFill>
                  <a:schemeClr val="bg1"/>
                </a:solidFill>
              </a:rPr>
              <a:t>Серёжкинская</a:t>
            </a:r>
            <a:r>
              <a:rPr lang="ru-RU" sz="1400" dirty="0">
                <a:solidFill>
                  <a:schemeClr val="bg1"/>
                </a:solidFill>
              </a:rPr>
              <a:t>,  </a:t>
            </a:r>
            <a:r>
              <a:rPr lang="ru-RU" sz="1400" dirty="0" err="1">
                <a:solidFill>
                  <a:schemeClr val="bg1"/>
                </a:solidFill>
              </a:rPr>
              <a:t>Урдалинская</a:t>
            </a:r>
            <a:r>
              <a:rPr lang="ru-RU" sz="1400" dirty="0">
                <a:solidFill>
                  <a:schemeClr val="bg1"/>
                </a:solidFill>
              </a:rPr>
              <a:t> ООШ).</a:t>
            </a:r>
          </a:p>
          <a:p>
            <a:r>
              <a:rPr lang="ru-RU" sz="1400" b="1" i="1" u="sng" dirty="0">
                <a:solidFill>
                  <a:schemeClr val="bg1"/>
                </a:solidFill>
              </a:rPr>
              <a:t>Учителям русского языка</a:t>
            </a:r>
            <a:r>
              <a:rPr lang="ru-RU" sz="1400" b="1" i="1" dirty="0">
                <a:solidFill>
                  <a:schemeClr val="bg1"/>
                </a:solidFill>
              </a:rPr>
              <a:t>:</a:t>
            </a:r>
            <a:endParaRPr lang="ru-RU" sz="1400" dirty="0">
              <a:solidFill>
                <a:schemeClr val="bg1"/>
              </a:solidFill>
            </a:endParaRPr>
          </a:p>
          <a:p>
            <a:r>
              <a:rPr lang="ru-RU" sz="1400" dirty="0">
                <a:solidFill>
                  <a:schemeClr val="bg1"/>
                </a:solidFill>
              </a:rPr>
              <a:t>1. На заседаниях ШМО проанализировать результаты пробного тестирования.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2</a:t>
            </a:r>
            <a:r>
              <a:rPr lang="ru-RU" sz="1400" dirty="0">
                <a:solidFill>
                  <a:schemeClr val="bg1"/>
                </a:solidFill>
              </a:rPr>
              <a:t>. Выявить причины и организовать индивидуальную работу с учащимися, не прошедшие минимальный порог, а также с учащимися, находящимися в зоне риска - составить индивидуальный план работы с каждым учеником, в том числе и в каникулярное время.      </a:t>
            </a:r>
          </a:p>
          <a:p>
            <a:r>
              <a:rPr lang="ru-RU" sz="1400" dirty="0" smtClean="0">
                <a:solidFill>
                  <a:schemeClr val="bg1"/>
                </a:solidFill>
              </a:rPr>
              <a:t>3</a:t>
            </a:r>
            <a:r>
              <a:rPr lang="ru-RU" sz="1400" dirty="0">
                <a:solidFill>
                  <a:schemeClr val="bg1"/>
                </a:solidFill>
              </a:rPr>
              <a:t>. Корректировать календарно-тематическое планирование  исходя из результатов пробных тестирований. </a:t>
            </a:r>
          </a:p>
          <a:p>
            <a:r>
              <a:rPr lang="ru-RU" sz="1400" dirty="0">
                <a:solidFill>
                  <a:schemeClr val="bg1"/>
                </a:solidFill>
              </a:rPr>
              <a:t>4. Активно посещать занятия ресурсного центра по русскому языку.</a:t>
            </a:r>
          </a:p>
        </p:txBody>
      </p:sp>
    </p:spTree>
    <p:extLst>
      <p:ext uri="{BB962C8B-B14F-4D97-AF65-F5344CB8AC3E}">
        <p14:creationId xmlns:p14="http://schemas.microsoft.com/office/powerpoint/2010/main" val="194370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5400" dirty="0">
                <a:solidFill>
                  <a:schemeClr val="bg1"/>
                </a:solidFill>
                <a:latin typeface="Georgia" panose="02040502050405020303" pitchFamily="18" charset="0"/>
              </a:rPr>
              <a:t>Всего в 9-х классах 823 чел., приняли участие </a:t>
            </a:r>
            <a:r>
              <a:rPr lang="ru-RU" sz="5400" b="1" u="sng" dirty="0">
                <a:solidFill>
                  <a:schemeClr val="bg1"/>
                </a:solidFill>
                <a:latin typeface="Georgia" panose="02040502050405020303" pitchFamily="18" charset="0"/>
              </a:rPr>
              <a:t>809</a:t>
            </a:r>
            <a:r>
              <a:rPr lang="ru-RU" sz="5400" dirty="0">
                <a:solidFill>
                  <a:schemeClr val="bg1"/>
                </a:solidFill>
                <a:latin typeface="Georgia" panose="02040502050405020303" pitchFamily="18" charset="0"/>
              </a:rPr>
              <a:t> человек (98,3% от общего числа учащихся 9-х классов</a:t>
            </a:r>
            <a:endParaRPr lang="ru-RU" sz="5400" dirty="0">
              <a:solidFill>
                <a:schemeClr val="bg1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62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8799765"/>
              </p:ext>
            </p:extLst>
          </p:nvPr>
        </p:nvGraphicFramePr>
        <p:xfrm>
          <a:off x="323528" y="908720"/>
          <a:ext cx="8280920" cy="4561396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368151"/>
                <a:gridCol w="1368153"/>
                <a:gridCol w="1872208"/>
                <a:gridCol w="2088232"/>
                <a:gridCol w="1440160"/>
                <a:gridCol w="144016"/>
              </a:tblGrid>
              <a:tr h="691553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Georgia" panose="02040502050405020303" pitchFamily="18" charset="0"/>
                        </a:rPr>
                        <a:t>  Всего обучающихся</a:t>
                      </a:r>
                      <a:endParaRPr lang="ru-RU" sz="2000" dirty="0"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Garamond" panose="02020404030301010803" pitchFamily="18" charset="0"/>
                        </a:rPr>
                        <a:t>Выполнили работу на </a:t>
                      </a:r>
                      <a:endParaRPr lang="ru-RU" sz="2400" dirty="0">
                        <a:effectLst/>
                        <a:latin typeface="Garamond" panose="020204040303010108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6463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baseline="0">
                          <a:effectLst/>
                        </a:rPr>
                        <a:t>«2» / %</a:t>
                      </a:r>
                      <a:endParaRPr lang="ru-RU" sz="2400" b="0" i="1" baseline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baseline="0" dirty="0">
                          <a:effectLst/>
                        </a:rPr>
                        <a:t>«3» / %</a:t>
                      </a:r>
                      <a:endParaRPr lang="ru-RU" sz="24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baseline="0" dirty="0">
                          <a:effectLst/>
                        </a:rPr>
                        <a:t>«4» / %</a:t>
                      </a:r>
                      <a:endParaRPr lang="ru-RU" sz="24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i="1" baseline="0" dirty="0">
                          <a:effectLst/>
                        </a:rPr>
                        <a:t>«5» / %</a:t>
                      </a:r>
                      <a:endParaRPr lang="ru-RU" sz="24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FFFF00"/>
                    </a:solidFill>
                  </a:tcPr>
                </a:tc>
              </a:tr>
              <a:tr h="1433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>
                          <a:effectLst/>
                        </a:rPr>
                        <a:t>809</a:t>
                      </a:r>
                      <a:endParaRPr lang="ru-RU" sz="3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baseline="0" dirty="0">
                          <a:effectLst/>
                        </a:rPr>
                        <a:t>140 чел. – 17,3%</a:t>
                      </a:r>
                      <a:endParaRPr lang="ru-RU" sz="28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baseline="0">
                          <a:effectLst/>
                        </a:rPr>
                        <a:t>290 чел. – 35,8 %</a:t>
                      </a:r>
                      <a:endParaRPr lang="ru-RU" sz="2800" b="0" i="1" baseline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baseline="0">
                          <a:effectLst/>
                        </a:rPr>
                        <a:t>339 чел. – 41,9 %</a:t>
                      </a:r>
                      <a:endParaRPr lang="ru-RU" sz="2800" b="0" i="1" baseline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i="1" baseline="0" dirty="0">
                          <a:effectLst/>
                        </a:rPr>
                        <a:t>40 чел. – 4,9%</a:t>
                      </a:r>
                      <a:endParaRPr lang="ru-RU" sz="28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rgbClr val="FFC000"/>
                    </a:solidFill>
                  </a:tcPr>
                </a:tc>
              </a:tr>
              <a:tr h="14330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Первичный балл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baseline="0" dirty="0">
                          <a:effectLst/>
                        </a:rPr>
                        <a:t>0 – 7 </a:t>
                      </a:r>
                      <a:endParaRPr lang="ru-RU" sz="20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baseline="0" dirty="0">
                          <a:effectLst/>
                        </a:rPr>
                        <a:t>8 – 11</a:t>
                      </a:r>
                      <a:endParaRPr lang="ru-RU" sz="20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baseline="0" dirty="0">
                          <a:effectLst/>
                        </a:rPr>
                        <a:t>12 – 14 </a:t>
                      </a:r>
                      <a:endParaRPr lang="ru-RU" sz="20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i="1" baseline="0" dirty="0">
                          <a:effectLst/>
                        </a:rPr>
                        <a:t>15 - 16</a:t>
                      </a:r>
                      <a:endParaRPr lang="ru-RU" sz="2000" b="0" i="1" baseline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8941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099826"/>
              </p:ext>
            </p:extLst>
          </p:nvPr>
        </p:nvGraphicFramePr>
        <p:xfrm>
          <a:off x="1403648" y="1772816"/>
          <a:ext cx="5832648" cy="386334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5832648"/>
              </a:tblGrid>
              <a:tr h="102915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400" dirty="0" smtClean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Качество выполнения по ЛМР  </a:t>
                      </a:r>
                      <a:r>
                        <a:rPr lang="ru-RU" sz="44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46,85%</a:t>
                      </a:r>
                      <a:endParaRPr lang="ru-RU" sz="44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56165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Успеваемость </a:t>
                      </a:r>
                      <a:r>
                        <a:rPr lang="ru-RU" sz="4800" dirty="0" smtClean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 82,7</a:t>
                      </a:r>
                      <a:r>
                        <a:rPr lang="ru-RU" sz="4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%</a:t>
                      </a:r>
                      <a:endParaRPr lang="ru-RU" sz="48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0759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330120"/>
              </p:ext>
            </p:extLst>
          </p:nvPr>
        </p:nvGraphicFramePr>
        <p:xfrm>
          <a:off x="179512" y="908720"/>
          <a:ext cx="8784976" cy="370142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302635"/>
                <a:gridCol w="1331730"/>
                <a:gridCol w="1998430"/>
                <a:gridCol w="2152181"/>
              </a:tblGrid>
              <a:tr h="6800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2012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2013 (итоговая аттестация)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2013 (пробное тестирование)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547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Успеваемость 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94%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96,3%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82,7%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</a:tr>
              <a:tr h="547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Качество 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64%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58,1%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46,8%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</a:tr>
              <a:tr h="547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Средний балл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10,6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</a:tr>
              <a:tr h="11342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  <a:latin typeface="Georgia" panose="02040502050405020303" pitchFamily="18" charset="0"/>
                        </a:rPr>
                        <a:t>Средняя оценка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Georgia" panose="02040502050405020303" pitchFamily="18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1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3,56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bg1"/>
                          </a:solidFill>
                          <a:effectLst/>
                        </a:rPr>
                        <a:t>3,3</a:t>
                      </a:r>
                      <a:endParaRPr lang="ru-RU" sz="2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5575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569078"/>
              </p:ext>
            </p:extLst>
          </p:nvPr>
        </p:nvGraphicFramePr>
        <p:xfrm>
          <a:off x="251520" y="44624"/>
          <a:ext cx="8568951" cy="6708211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315967"/>
                <a:gridCol w="1743561"/>
                <a:gridCol w="1747351"/>
                <a:gridCol w="1881036"/>
                <a:gridCol w="1881036"/>
              </a:tblGrid>
              <a:tr h="10081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Первичных баллов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% выполнения работы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Количество обучающихся набравших следующие баллы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% обучающихся набравших следующие баллы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Оценка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0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0 %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0,1 %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0,6 %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13 %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1,35 %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10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1,23 %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3462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25 %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11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1,35 %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31 %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3,58 %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32458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38 %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3,58 %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44 %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44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5,4%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50 %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8,5%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9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56 %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65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8 %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63 %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76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9,4 %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69 %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80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9,9 %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75 %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119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14,7%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81 %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129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15,9 %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14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88 %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91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11,2 %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4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chemeClr val="bg1"/>
                          </a:solidFill>
                          <a:effectLst/>
                        </a:rPr>
                        <a:t>15</a:t>
                      </a:r>
                      <a:endParaRPr lang="ru-RU" sz="18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94 %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38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4,7%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24884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/>
                        </a:rPr>
                        <a:t>16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100%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2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0,24 %</a:t>
                      </a:r>
                      <a:endParaRPr lang="ru-RU" sz="20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5</a:t>
                      </a:r>
                      <a:endParaRPr lang="ru-RU" sz="20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9253" marR="59253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690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92765"/>
              </p:ext>
            </p:extLst>
          </p:nvPr>
        </p:nvGraphicFramePr>
        <p:xfrm>
          <a:off x="971600" y="404664"/>
          <a:ext cx="7488832" cy="633349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19831"/>
                <a:gridCol w="2312617"/>
                <a:gridCol w="1800200"/>
                <a:gridCol w="1656184"/>
              </a:tblGrid>
              <a:tr h="1752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Школа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Всего писали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Резерв на «4» (чел.)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Резерв на «5»  (чел.)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№ 1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13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25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74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66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9!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15!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98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9!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8!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47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48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ru-RU" sz="24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77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13!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effectLst/>
                        </a:rPr>
                        <a:t>12!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29</a:t>
                      </a:r>
                      <a:endParaRPr lang="ru-RU" sz="24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</a:t>
                      </a:r>
                      <a:endParaRPr lang="ru-RU" sz="2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399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922221"/>
              </p:ext>
            </p:extLst>
          </p:nvPr>
        </p:nvGraphicFramePr>
        <p:xfrm>
          <a:off x="107504" y="980728"/>
          <a:ext cx="8424936" cy="5248783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664296"/>
                <a:gridCol w="2304256"/>
                <a:gridCol w="1800200"/>
                <a:gridCol w="1656184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Сугушлинская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 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Старо- Письмянская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5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4!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Керлигачская 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Урмышлинская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6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Сарабикуловская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5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Зай-Каратайская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8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Каркалинская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7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Ниж.Чершилинская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8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Ново-Серёжкинская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6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Ст.Иштерякская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15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Ст.Кувакская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Урдала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Федотовская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6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Шугуровская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28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Куакбашская 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15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Тимяшевская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34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effectLst/>
                        </a:rPr>
                        <a:t>10!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Зеленорощинская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20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1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chemeClr val="bg1"/>
                          </a:solidFill>
                          <a:effectLst/>
                        </a:rPr>
                        <a:t>Подлесная</a:t>
                      </a:r>
                      <a:endParaRPr lang="ru-RU" sz="16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9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4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1</a:t>
                      </a:r>
                      <a:endParaRPr lang="ru-RU" sz="16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Мордва-</a:t>
                      </a:r>
                      <a:r>
                        <a:rPr lang="ru-RU" sz="1600" dirty="0" err="1">
                          <a:solidFill>
                            <a:schemeClr val="bg1"/>
                          </a:solidFill>
                          <a:effectLst/>
                        </a:rPr>
                        <a:t>Кармалкинская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2</a:t>
                      </a:r>
                      <a:endParaRPr lang="ru-RU" sz="16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0880306"/>
              </p:ext>
            </p:extLst>
          </p:nvPr>
        </p:nvGraphicFramePr>
        <p:xfrm>
          <a:off x="1009650" y="44624"/>
          <a:ext cx="7882830" cy="785749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719831"/>
                <a:gridCol w="2312617"/>
                <a:gridCol w="1800200"/>
                <a:gridCol w="2050182"/>
              </a:tblGrid>
              <a:tr h="175260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Школа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 </a:t>
                      </a:r>
                      <a:r>
                        <a:rPr lang="ru-RU" sz="1600" dirty="0">
                          <a:solidFill>
                            <a:schemeClr val="bg1"/>
                          </a:solidFill>
                          <a:effectLst/>
                        </a:rPr>
                        <a:t>Всего писали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endParaRPr lang="ru-RU" sz="160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52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Резерв на «4» (чел.)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Резерв на «5»  (чел.)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391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325985"/>
              </p:ext>
            </p:extLst>
          </p:nvPr>
        </p:nvGraphicFramePr>
        <p:xfrm>
          <a:off x="251520" y="116632"/>
          <a:ext cx="8712968" cy="6686048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67581"/>
                <a:gridCol w="720683"/>
                <a:gridCol w="595386"/>
                <a:gridCol w="479336"/>
                <a:gridCol w="479336"/>
                <a:gridCol w="479336"/>
                <a:gridCol w="951102"/>
                <a:gridCol w="715638"/>
                <a:gridCol w="1192452"/>
                <a:gridCol w="1432118"/>
              </a:tblGrid>
              <a:tr h="118508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Школа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Всего писали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 Выполнили работу на 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Качество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Успеваемость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Средний балл/ средняя оценка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Учитель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55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«2»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«3»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«4»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  «5» 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5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№ 1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13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 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38,5 %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61,5 %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9,8/ «3»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Юдина Светлана Владимировна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110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2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67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 14  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35 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 18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 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9,6 / «2,9»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Сахабутдинова</a:t>
                      </a:r>
                      <a:r>
                        <a:rPr lang="ru-RU" sz="1200" dirty="0">
                          <a:effectLst/>
                        </a:rPr>
                        <a:t>  М.А., Кондратьева Л.Ф.,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Галимова</a:t>
                      </a:r>
                      <a:r>
                        <a:rPr lang="ru-RU" sz="1200" dirty="0">
                          <a:effectLst/>
                        </a:rPr>
                        <a:t> Г.Х</a:t>
                      </a:r>
                      <a:r>
                        <a:rPr lang="ru-RU" sz="1200" dirty="0" smtClean="0">
                          <a:effectLst/>
                        </a:rPr>
                        <a:t>.</a:t>
                      </a:r>
                      <a:r>
                        <a:rPr lang="ru-RU" sz="12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25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100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12,9 / «3,96»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Маслакова Г.Я.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4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31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90,3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10,2 /«3,3»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Гришина Л.Н.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2589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5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74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24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33,7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72,9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9,4 / «3»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Е.Г.Ильмукова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О.П.Бострикова Т.В. Плахина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6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66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64,1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91,2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12/ «4»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Шигапова И.В. </a:t>
                      </a:r>
                      <a:endParaRPr lang="ru-RU" sz="1200">
                        <a:effectLst/>
                        <a:latin typeface="Calibri"/>
                        <a:ea typeface="Calibri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5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7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98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34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36,7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77,5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10 / «3»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Аннина М.А., Зайнакова Г.А., Валеева Р.Ш.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1850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8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32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90,6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12,56 /«3,4»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>
                          <a:effectLst/>
                        </a:rPr>
                        <a:t>Михайлова А.Н. </a:t>
                      </a:r>
                      <a:endParaRPr lang="ru-RU" sz="1200">
                        <a:effectLst/>
                        <a:latin typeface="Calibri"/>
                        <a:ea typeface="Calibri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7175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10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47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31,9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63,8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9,1 / «3»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200" dirty="0">
                          <a:effectLst/>
                        </a:rPr>
                        <a:t>  Иваничева Т.В. </a:t>
                      </a:r>
                      <a:r>
                        <a:rPr lang="ru-RU" sz="1200" dirty="0" smtClean="0">
                          <a:effectLst/>
                        </a:rPr>
                        <a:t>  </a:t>
                      </a:r>
                      <a:r>
                        <a:rPr lang="ru-RU" sz="1200" dirty="0" err="1">
                          <a:effectLst/>
                        </a:rPr>
                        <a:t>Леушина</a:t>
                      </a:r>
                      <a:r>
                        <a:rPr lang="ru-RU" sz="1200" dirty="0">
                          <a:effectLst/>
                        </a:rPr>
                        <a:t> Ф.В.</a:t>
                      </a:r>
                      <a:endParaRPr lang="ru-RU" sz="12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5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11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48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62,5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89,6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10,8 / «3,5»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Хуснутдинова Ф.Ф, Зубаирова А.У.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47403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chemeClr val="bg1"/>
                          </a:solidFill>
                          <a:effectLst/>
                        </a:rPr>
                        <a:t>12</a:t>
                      </a:r>
                      <a:endParaRPr lang="ru-RU" sz="120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77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27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38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3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52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87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11/ «4»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</a:rPr>
                        <a:t>Арсланова Р.М, Хаертдинова Л.И</a:t>
                      </a:r>
                      <a:endParaRPr lang="ru-RU" sz="120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555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bg1"/>
                          </a:solidFill>
                          <a:effectLst/>
                        </a:rPr>
                        <a:t>13</a:t>
                      </a:r>
                      <a:endParaRPr lang="ru-RU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effectLst/>
                        </a:rPr>
                        <a:t>29</a:t>
                      </a:r>
                      <a:endParaRPr lang="ru-RU" sz="12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6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10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12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1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44,8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79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</a:rPr>
                        <a:t>9,58 / «3,27»</a:t>
                      </a:r>
                      <a:endParaRPr lang="ru-RU" sz="12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</a:rPr>
                        <a:t>Зубаровская</a:t>
                      </a:r>
                      <a:r>
                        <a:rPr lang="ru-RU" sz="1200" dirty="0">
                          <a:effectLst/>
                        </a:rPr>
                        <a:t> </a:t>
                      </a:r>
                      <a:r>
                        <a:rPr lang="ru-RU" sz="1200" dirty="0" smtClean="0">
                          <a:effectLst/>
                        </a:rPr>
                        <a:t>Е.Г.</a:t>
                      </a:r>
                      <a:endParaRPr lang="ru-RU" sz="12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0395" marR="20395" marT="0" marB="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503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TC102455519[[fn=Зима]]</Template>
  <TotalTime>160</TotalTime>
  <Words>2103</Words>
  <Application>Microsoft Office PowerPoint</Application>
  <PresentationFormat>Экран (4:3)</PresentationFormat>
  <Paragraphs>977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Winter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Олег</cp:lastModifiedBy>
  <cp:revision>27</cp:revision>
  <dcterms:created xsi:type="dcterms:W3CDTF">2013-12-19T19:44:53Z</dcterms:created>
  <dcterms:modified xsi:type="dcterms:W3CDTF">2013-12-19T22:25:48Z</dcterms:modified>
</cp:coreProperties>
</file>